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7" r:id="rId4"/>
    <p:sldId id="258" r:id="rId5"/>
    <p:sldId id="266" r:id="rId6"/>
    <p:sldId id="262" r:id="rId7"/>
    <p:sldId id="264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4" d="100"/>
          <a:sy n="104" d="100"/>
        </p:scale>
        <p:origin x="-17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First-Year Students</a:t>
            </a:r>
            <a:endParaRPr lang="en-US" dirty="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32984750170117622"/>
          <c:y val="0.13010181479609975"/>
          <c:w val="0.46460395575553054"/>
          <c:h val="0.6899498071008658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Arts and Human. Dept.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800" b="1"/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Research with Faculty</c:v>
                </c:pt>
                <c:pt idx="1">
                  <c:v>Service-learning</c:v>
                </c:pt>
                <c:pt idx="2">
                  <c:v>Learning Community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0</c:v>
                </c:pt>
                <c:pt idx="1">
                  <c:v>60</c:v>
                </c:pt>
                <c:pt idx="2">
                  <c:v>20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Natural Science Dept.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800" b="1"/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Research with Faculty</c:v>
                </c:pt>
                <c:pt idx="1">
                  <c:v>Service-learning</c:v>
                </c:pt>
                <c:pt idx="2">
                  <c:v>Learning Community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11</c:v>
                </c:pt>
                <c:pt idx="1">
                  <c:v>59</c:v>
                </c:pt>
                <c:pt idx="2">
                  <c:v>11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Social Sciences Dept.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800" b="1"/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Research with Faculty</c:v>
                </c:pt>
                <c:pt idx="1">
                  <c:v>Service-learning</c:v>
                </c:pt>
                <c:pt idx="2">
                  <c:v>Learning Community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14</c:v>
                </c:pt>
                <c:pt idx="1">
                  <c:v>75</c:v>
                </c:pt>
                <c:pt idx="2">
                  <c:v>14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5746176"/>
        <c:axId val="165748096"/>
      </c:barChart>
      <c:catAx>
        <c:axId val="165746176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 smtClean="0"/>
                  <a:t>High-Impact Practice</a:t>
                </a:r>
                <a:endParaRPr lang="en-US" dirty="0"/>
              </a:p>
            </c:rich>
          </c:tx>
          <c:layout/>
          <c:overlay val="0"/>
        </c:title>
        <c:majorTickMark val="out"/>
        <c:minorTickMark val="none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165748096"/>
        <c:crosses val="autoZero"/>
        <c:auto val="1"/>
        <c:lblAlgn val="ctr"/>
        <c:lblOffset val="100"/>
        <c:noMultiLvlLbl val="0"/>
      </c:catAx>
      <c:valAx>
        <c:axId val="165748096"/>
        <c:scaling>
          <c:orientation val="minMax"/>
          <c:max val="100"/>
          <c:min val="0"/>
        </c:scaling>
        <c:delete val="0"/>
        <c:axPos val="b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Percentage of Students Involved</a:t>
                </a:r>
                <a:endParaRPr lang="en-US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65746176"/>
        <c:crosses val="autoZero"/>
        <c:crossBetween val="between"/>
        <c:majorUnit val="10"/>
      </c:valAx>
    </c:plotArea>
    <c:legend>
      <c:legendPos val="r"/>
      <c:layout>
        <c:manualLayout>
          <c:xMode val="edge"/>
          <c:yMode val="edge"/>
          <c:x val="0.82852608267716521"/>
          <c:y val="0.21953633411533541"/>
          <c:w val="0.16866305774278215"/>
          <c:h val="0.55277209832070007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Senior</a:t>
            </a:r>
            <a:r>
              <a:rPr lang="en-US" baseline="0" dirty="0" smtClean="0"/>
              <a:t>s</a:t>
            </a:r>
            <a:endParaRPr lang="en-US" dirty="0"/>
          </a:p>
        </c:rich>
      </c:tx>
      <c:layout>
        <c:manualLayout>
          <c:xMode val="edge"/>
          <c:yMode val="edge"/>
          <c:x val="0.43235072178477696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33244144624324062"/>
          <c:y val="3.3950617283950615E-2"/>
          <c:w val="0.51739293525809271"/>
          <c:h val="0.8135752041411490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Arts and Human. Dept.</c:v>
                </c:pt>
              </c:strCache>
            </c:strRef>
          </c:tx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1800" b="1"/>
                      <a:t>74</a:t>
                    </a:r>
                    <a:endParaRPr lang="en-US" sz="1400" b="1"/>
                  </a:p>
                </c:rich>
              </c:tx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spPr/>
              <c:txPr>
                <a:bodyPr/>
                <a:lstStyle/>
                <a:p>
                  <a:pPr>
                    <a:defRPr sz="1800" b="1"/>
                  </a:pPr>
                  <a:endParaRPr lang="en-US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spPr/>
              <c:txPr>
                <a:bodyPr/>
                <a:lstStyle/>
                <a:p>
                  <a:pPr>
                    <a:defRPr sz="1800" b="1"/>
                  </a:pPr>
                  <a:endParaRPr lang="en-US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spPr/>
              <c:txPr>
                <a:bodyPr/>
                <a:lstStyle/>
                <a:p>
                  <a:pPr>
                    <a:defRPr sz="1800" b="1"/>
                  </a:pPr>
                  <a:endParaRPr lang="en-US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spPr/>
              <c:txPr>
                <a:bodyPr/>
                <a:lstStyle/>
                <a:p>
                  <a:pPr>
                    <a:defRPr sz="1800" b="1"/>
                  </a:pPr>
                  <a:endParaRPr lang="en-US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spPr/>
              <c:txPr>
                <a:bodyPr/>
                <a:lstStyle/>
                <a:p>
                  <a:pPr>
                    <a:defRPr sz="1800" b="1"/>
                  </a:pPr>
                  <a:endParaRPr lang="en-US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800"/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Culminating Senior Exp.</c:v>
                </c:pt>
                <c:pt idx="1">
                  <c:v>Study Abroad</c:v>
                </c:pt>
                <c:pt idx="2">
                  <c:v>Internship or Field Exp.</c:v>
                </c:pt>
                <c:pt idx="3">
                  <c:v>Research with Faculty</c:v>
                </c:pt>
                <c:pt idx="4">
                  <c:v>Service-learning</c:v>
                </c:pt>
                <c:pt idx="5">
                  <c:v>Learning Community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74</c:v>
                </c:pt>
                <c:pt idx="1">
                  <c:v>61</c:v>
                </c:pt>
                <c:pt idx="2">
                  <c:v>59</c:v>
                </c:pt>
                <c:pt idx="3">
                  <c:v>46</c:v>
                </c:pt>
                <c:pt idx="4">
                  <c:v>61</c:v>
                </c:pt>
                <c:pt idx="5">
                  <c:v>26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Natural Science Dept.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800" b="1"/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Culminating Senior Exp.</c:v>
                </c:pt>
                <c:pt idx="1">
                  <c:v>Study Abroad</c:v>
                </c:pt>
                <c:pt idx="2">
                  <c:v>Internship or Field Exp.</c:v>
                </c:pt>
                <c:pt idx="3">
                  <c:v>Research with Faculty</c:v>
                </c:pt>
                <c:pt idx="4">
                  <c:v>Service-learning</c:v>
                </c:pt>
                <c:pt idx="5">
                  <c:v>Learning Community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69</c:v>
                </c:pt>
                <c:pt idx="1">
                  <c:v>51</c:v>
                </c:pt>
                <c:pt idx="2">
                  <c:v>66</c:v>
                </c:pt>
                <c:pt idx="3">
                  <c:v>80</c:v>
                </c:pt>
                <c:pt idx="4">
                  <c:v>64</c:v>
                </c:pt>
                <c:pt idx="5">
                  <c:v>27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Social Sciences Dept.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800" b="1"/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Culminating Senior Exp.</c:v>
                </c:pt>
                <c:pt idx="1">
                  <c:v>Study Abroad</c:v>
                </c:pt>
                <c:pt idx="2">
                  <c:v>Internship or Field Exp.</c:v>
                </c:pt>
                <c:pt idx="3">
                  <c:v>Research with Faculty</c:v>
                </c:pt>
                <c:pt idx="4">
                  <c:v>Service-learning</c:v>
                </c:pt>
                <c:pt idx="5">
                  <c:v>Learning Community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  <c:pt idx="0">
                  <c:v>35</c:v>
                </c:pt>
                <c:pt idx="1">
                  <c:v>80</c:v>
                </c:pt>
                <c:pt idx="2">
                  <c:v>40</c:v>
                </c:pt>
                <c:pt idx="3">
                  <c:v>84</c:v>
                </c:pt>
                <c:pt idx="4">
                  <c:v>44</c:v>
                </c:pt>
                <c:pt idx="5">
                  <c:v>74</c:v>
                </c:pt>
              </c:numCache>
            </c:numRef>
          </c:val>
        </c:ser>
        <c:dLbls>
          <c:dLblPos val="inBase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70435712"/>
        <c:axId val="170437632"/>
      </c:barChart>
      <c:catAx>
        <c:axId val="170435712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 smtClean="0"/>
                  <a:t>High-Impact Practice</a:t>
                </a:r>
                <a:endParaRPr lang="en-US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170437632"/>
        <c:crosses val="autoZero"/>
        <c:auto val="1"/>
        <c:lblAlgn val="ctr"/>
        <c:lblOffset val="100"/>
        <c:noMultiLvlLbl val="0"/>
      </c:catAx>
      <c:valAx>
        <c:axId val="170437632"/>
        <c:scaling>
          <c:orientation val="minMax"/>
          <c:max val="100"/>
          <c:min val="0"/>
        </c:scaling>
        <c:delete val="0"/>
        <c:axPos val="b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Percentage of students</a:t>
                </a:r>
                <a:r>
                  <a:rPr lang="en-US" baseline="0" dirty="0" smtClean="0"/>
                  <a:t> involved</a:t>
                </a:r>
                <a:endParaRPr lang="en-US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70435712"/>
        <c:crosses val="autoZero"/>
        <c:crossBetween val="between"/>
        <c:majorUnit val="10"/>
      </c:valAx>
    </c:plotArea>
    <c:legend>
      <c:legendPos val="r"/>
      <c:layout>
        <c:manualLayout>
          <c:xMode val="edge"/>
          <c:yMode val="edge"/>
          <c:x val="0.86567869641294837"/>
          <c:y val="0.15203539661708956"/>
          <c:w val="0.13236931321084863"/>
          <c:h val="0.65892989938757651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603022473753281"/>
          <c:y val="4.9016834262044284E-2"/>
          <c:w val="0.48842827263779526"/>
          <c:h val="0.5751683609070954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Arts and Human. Dept.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Sheet1!$A$2:$A$3</c:f>
              <c:strCache>
                <c:ptCount val="2"/>
                <c:pt idx="0">
                  <c:v>Participated in two or more</c:v>
                </c:pt>
                <c:pt idx="1">
                  <c:v>Participated in at least one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20</c:v>
                </c:pt>
                <c:pt idx="1">
                  <c:v>60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Natural Science Dept.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Sheet1!$A$2:$A$3</c:f>
              <c:strCache>
                <c:ptCount val="2"/>
                <c:pt idx="0">
                  <c:v>Participated in two or more</c:v>
                </c:pt>
                <c:pt idx="1">
                  <c:v>Participated in at least one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14</c:v>
                </c:pt>
                <c:pt idx="1">
                  <c:v>64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Social Sciences Dept.</c:v>
                </c:pt>
              </c:strCache>
            </c:strRef>
          </c:tx>
          <c:invertIfNegative val="0"/>
          <c:dLbls>
            <c:dLbl>
              <c:idx val="1"/>
              <c:layout/>
              <c:spPr/>
              <c:txPr>
                <a:bodyPr/>
                <a:lstStyle/>
                <a:p>
                  <a:pPr>
                    <a:defRPr b="1"/>
                  </a:pPr>
                  <a:endParaRPr lang="en-US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Pos val="inBase"/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Sheet1!$A$2:$A$3</c:f>
              <c:strCache>
                <c:ptCount val="2"/>
                <c:pt idx="0">
                  <c:v>Participated in two or more</c:v>
                </c:pt>
                <c:pt idx="1">
                  <c:v>Participated in at least one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17</c:v>
                </c:pt>
                <c:pt idx="1">
                  <c:v>76</c:v>
                </c:pt>
              </c:numCache>
            </c:numRef>
          </c:val>
        </c:ser>
        <c:dLbls>
          <c:dLblPos val="inBase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69294848"/>
        <c:axId val="169308928"/>
      </c:barChart>
      <c:catAx>
        <c:axId val="169294848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169308928"/>
        <c:crosses val="autoZero"/>
        <c:auto val="1"/>
        <c:lblAlgn val="ctr"/>
        <c:lblOffset val="100"/>
        <c:noMultiLvlLbl val="0"/>
      </c:catAx>
      <c:valAx>
        <c:axId val="169308928"/>
        <c:scaling>
          <c:orientation val="minMax"/>
          <c:max val="100"/>
          <c:min val="0"/>
        </c:scaling>
        <c:delete val="0"/>
        <c:axPos val="b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 sz="1600" dirty="0" smtClean="0"/>
                  <a:t>Percentage of</a:t>
                </a:r>
                <a:r>
                  <a:rPr lang="en-US" sz="1600" baseline="0" dirty="0" smtClean="0"/>
                  <a:t> students participating</a:t>
                </a:r>
                <a:endParaRPr lang="en-US" sz="1600" dirty="0"/>
              </a:p>
            </c:rich>
          </c:tx>
          <c:layout>
            <c:manualLayout>
              <c:xMode val="edge"/>
              <c:yMode val="edge"/>
              <c:x val="0.34832308070866141"/>
              <c:y val="0.71954492481926868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169294848"/>
        <c:crosses val="autoZero"/>
        <c:crossBetween val="between"/>
        <c:majorUnit val="20"/>
      </c:valAx>
    </c:plotArea>
    <c:legend>
      <c:legendPos val="b"/>
      <c:layout>
        <c:manualLayout>
          <c:xMode val="edge"/>
          <c:yMode val="edge"/>
          <c:x val="0.17616920931758528"/>
          <c:y val="0.80356779044959148"/>
          <c:w val="0.76162647637795278"/>
          <c:h val="0.1572170210440646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43541359749386166"/>
          <c:y val="3.1361449361072172E-2"/>
          <c:w val="0.51166306832613662"/>
          <c:h val="0.6135358169367151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Arts and Human. Dept.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Sheet1!$A$2:$A$3</c:f>
              <c:strCache>
                <c:ptCount val="2"/>
                <c:pt idx="0">
                  <c:v>Participated in two or more</c:v>
                </c:pt>
                <c:pt idx="1">
                  <c:v>Participated in at least one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89</c:v>
                </c:pt>
                <c:pt idx="1">
                  <c:v>94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Natural Science Dept.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Sheet1!$A$2:$A$3</c:f>
              <c:strCache>
                <c:ptCount val="2"/>
                <c:pt idx="0">
                  <c:v>Participated in two or more</c:v>
                </c:pt>
                <c:pt idx="1">
                  <c:v>Participated in at least one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95</c:v>
                </c:pt>
                <c:pt idx="1">
                  <c:v>100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Social Sciences Dept.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Sheet1!$A$2:$A$3</c:f>
              <c:strCache>
                <c:ptCount val="2"/>
                <c:pt idx="0">
                  <c:v>Participated in two or more</c:v>
                </c:pt>
                <c:pt idx="1">
                  <c:v>Participated in at least one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92</c:v>
                </c:pt>
                <c:pt idx="1">
                  <c:v>98</c:v>
                </c:pt>
              </c:numCache>
            </c:numRef>
          </c:val>
        </c:ser>
        <c:dLbls>
          <c:dLblPos val="inBase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78368512"/>
        <c:axId val="178370048"/>
      </c:barChart>
      <c:catAx>
        <c:axId val="178368512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8370048"/>
        <c:crosses val="autoZero"/>
        <c:auto val="0"/>
        <c:lblAlgn val="ctr"/>
        <c:lblOffset val="10"/>
        <c:tickLblSkip val="1"/>
        <c:noMultiLvlLbl val="0"/>
      </c:catAx>
      <c:valAx>
        <c:axId val="178370048"/>
        <c:scaling>
          <c:orientation val="minMax"/>
          <c:max val="100"/>
          <c:min val="0"/>
        </c:scaling>
        <c:delete val="0"/>
        <c:axPos val="b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 sz="1600" dirty="0" smtClean="0"/>
                  <a:t>Percentage of students participating</a:t>
                </a:r>
                <a:endParaRPr lang="en-US" sz="1600" dirty="0"/>
              </a:p>
            </c:rich>
          </c:tx>
          <c:layout>
            <c:manualLayout>
              <c:xMode val="edge"/>
              <c:yMode val="edge"/>
              <c:x val="0.28121356540958697"/>
              <c:y val="0.73578699146981619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178368512"/>
        <c:crosses val="autoZero"/>
        <c:crossBetween val="between"/>
        <c:majorUnit val="20"/>
      </c:valAx>
    </c:plotArea>
    <c:legend>
      <c:legendPos val="b"/>
      <c:layout>
        <c:manualLayout>
          <c:xMode val="edge"/>
          <c:yMode val="edge"/>
          <c:x val="0.1712017907309325"/>
          <c:y val="0.81709081515261484"/>
          <c:w val="0.59729491100044652"/>
          <c:h val="0.16454652668634026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9_02.jpg"/>
          <p:cNvPicPr preferRelativeResize="0">
            <a:picLocks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754112" y="0"/>
            <a:ext cx="73152" cy="6858000"/>
          </a:xfrm>
          <a:prstGeom prst="rect">
            <a:avLst/>
          </a:prstGeom>
        </p:spPr>
      </p:pic>
      <p:pic>
        <p:nvPicPr>
          <p:cNvPr id="7" name="Picture 6" descr="1_0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10500" y="0"/>
            <a:ext cx="1333500" cy="6858000"/>
          </a:xfrm>
          <a:prstGeom prst="rect">
            <a:avLst/>
          </a:prstGeom>
        </p:spPr>
      </p:pic>
      <p:grpSp>
        <p:nvGrpSpPr>
          <p:cNvPr id="4" name="Group 17"/>
          <p:cNvGrpSpPr/>
          <p:nvPr/>
        </p:nvGrpSpPr>
        <p:grpSpPr>
          <a:xfrm>
            <a:off x="0" y="6630352"/>
            <a:ext cx="9144000" cy="228600"/>
            <a:chOff x="0" y="6582727"/>
            <a:chExt cx="9144000" cy="228600"/>
          </a:xfrm>
        </p:grpSpPr>
        <p:sp>
          <p:nvSpPr>
            <p:cNvPr id="10" name="Rectangle 9"/>
            <p:cNvSpPr/>
            <p:nvPr/>
          </p:nvSpPr>
          <p:spPr>
            <a:xfrm>
              <a:off x="7813040" y="6582727"/>
              <a:ext cx="1330960" cy="228600"/>
            </a:xfrm>
            <a:prstGeom prst="rect">
              <a:avLst/>
            </a:pr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134101" y="6582727"/>
              <a:ext cx="1609724" cy="2286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0" y="6582727"/>
              <a:ext cx="6096000" cy="2286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371600"/>
            <a:ext cx="6781800" cy="1069975"/>
          </a:xfrm>
        </p:spPr>
        <p:txBody>
          <a:bodyPr bIns="0" anchor="b" anchorCtr="0">
            <a:noAutofit/>
          </a:bodyPr>
          <a:lstStyle>
            <a:lvl1pPr>
              <a:defRPr sz="4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438400"/>
            <a:ext cx="6781800" cy="762000"/>
          </a:xfrm>
        </p:spPr>
        <p:txBody>
          <a:bodyPr lIns="0" tIns="0" rIns="0">
            <a:normAutofit/>
          </a:bodyPr>
          <a:lstStyle>
            <a:lvl1pPr marL="0" indent="0" algn="l">
              <a:buNone/>
              <a:defRPr sz="2400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>
          <a:xfrm>
            <a:off x="6210300" y="6610350"/>
            <a:ext cx="1524000" cy="228600"/>
          </a:xfrm>
        </p:spPr>
        <p:txBody>
          <a:bodyPr/>
          <a:lstStyle/>
          <a:p>
            <a:fld id="{8458F0B0-648B-47FB-8220-2B974967DA99}" type="datetimeFigureOut">
              <a:rPr lang="en-US" smtClean="0"/>
              <a:t>4/28/2014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>
          <a:xfrm>
            <a:off x="7924800" y="6610350"/>
            <a:ext cx="1198880" cy="228600"/>
          </a:xfrm>
        </p:spPr>
        <p:txBody>
          <a:bodyPr/>
          <a:lstStyle/>
          <a:p>
            <a:fld id="{EB2BDD6D-CBE2-4913-A5C4-D369405B1008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>
          <a:xfrm>
            <a:off x="457200" y="6611112"/>
            <a:ext cx="5600700" cy="2286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grpSp>
        <p:nvGrpSpPr>
          <p:cNvPr id="4" name="Group 10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12" name="Rectangle 11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8F0B0-648B-47FB-8220-2B974967DA99}" type="datetimeFigureOut">
              <a:rPr lang="en-US" smtClean="0"/>
              <a:t>4/28/2014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B2BDD6D-CBE2-4913-A5C4-D369405B1008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1" name="Picture 10" descr="bar_06.png"/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pic>
        <p:nvPicPr>
          <p:cNvPr id="14" name="Picture 13" descr="2_0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89085"/>
            <a:ext cx="2057400" cy="553707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85216"/>
            <a:ext cx="6019800" cy="554126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grpSp>
        <p:nvGrpSpPr>
          <p:cNvPr id="4" name="Group 10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12" name="Rectangle 11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8F0B0-648B-47FB-8220-2B974967DA99}" type="datetimeFigureOut">
              <a:rPr lang="en-US" smtClean="0"/>
              <a:t>4/28/2014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B2BDD6D-CBE2-4913-A5C4-D369405B1008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1" name="Picture 10" descr="bar_06.png"/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pic>
        <p:nvPicPr>
          <p:cNvPr id="14" name="Picture 13" descr="2_0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0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32" name="Rectangle 31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3" name="Picture 12" descr="bar_06.png"/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pic>
        <p:nvPicPr>
          <p:cNvPr id="10" name="Picture 9" descr="2_0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8F0B0-648B-47FB-8220-2B974967DA99}" type="datetimeFigureOut">
              <a:rPr lang="en-US" smtClean="0"/>
              <a:t>4/28/2014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B2BDD6D-CBE2-4913-A5C4-D369405B1008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2"/>
          <p:cNvGrpSpPr/>
          <p:nvPr/>
        </p:nvGrpSpPr>
        <p:grpSpPr>
          <a:xfrm>
            <a:off x="1438274" y="6629400"/>
            <a:ext cx="7705726" cy="228600"/>
            <a:chOff x="1438274" y="6629400"/>
            <a:chExt cx="7705726" cy="228600"/>
          </a:xfrm>
        </p:grpSpPr>
        <p:sp>
          <p:nvSpPr>
            <p:cNvPr id="27" name="Rectangle 26"/>
            <p:cNvSpPr/>
            <p:nvPr/>
          </p:nvSpPr>
          <p:spPr>
            <a:xfrm>
              <a:off x="8763000" y="662940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7142480" y="662940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438274" y="6629400"/>
              <a:ext cx="5663565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5245101"/>
            <a:ext cx="6934199" cy="1155700"/>
          </a:xfrm>
        </p:spPr>
        <p:txBody>
          <a:bodyPr anchor="t">
            <a:normAutofit/>
          </a:bodyPr>
          <a:lstStyle>
            <a:lvl1pPr algn="r">
              <a:defRPr sz="4200" b="0" i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52600" y="4114800"/>
            <a:ext cx="6934199" cy="1130300"/>
          </a:xfrm>
        </p:spPr>
        <p:txBody>
          <a:bodyPr anchor="b">
            <a:normAutofit/>
          </a:bodyPr>
          <a:lstStyle>
            <a:lvl1pPr marL="0" indent="0" algn="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10" name="Picture 9" descr="9_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363980" cy="6858000"/>
          </a:xfrm>
          <a:prstGeom prst="rect">
            <a:avLst/>
          </a:prstGeom>
        </p:spPr>
      </p:pic>
      <p:sp>
        <p:nvSpPr>
          <p:cNvPr id="24" name="Date Placeholder 23"/>
          <p:cNvSpPr>
            <a:spLocks noGrp="1"/>
          </p:cNvSpPr>
          <p:nvPr>
            <p:ph type="dt" sz="half" idx="10"/>
          </p:nvPr>
        </p:nvSpPr>
        <p:spPr>
          <a:xfrm>
            <a:off x="7162800" y="6610350"/>
            <a:ext cx="1524000" cy="246888"/>
          </a:xfrm>
        </p:spPr>
        <p:txBody>
          <a:bodyPr/>
          <a:lstStyle/>
          <a:p>
            <a:fld id="{8458F0B0-648B-47FB-8220-2B974967DA99}" type="datetimeFigureOut">
              <a:rPr lang="en-US" smtClean="0"/>
              <a:t>4/28/2014</a:t>
            </a:fld>
            <a:endParaRPr lang="en-US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1"/>
          </p:nvPr>
        </p:nvSpPr>
        <p:spPr>
          <a:xfrm>
            <a:off x="8742680" y="6610350"/>
            <a:ext cx="381000" cy="246888"/>
          </a:xfrm>
        </p:spPr>
        <p:txBody>
          <a:bodyPr/>
          <a:lstStyle/>
          <a:p>
            <a:fld id="{EB2BDD6D-CBE2-4913-A5C4-D369405B1008}" type="slidenum">
              <a:rPr lang="en-US" smtClean="0"/>
              <a:t>‹#›</a:t>
            </a:fld>
            <a:endParaRPr lang="en-US"/>
          </a:p>
        </p:txBody>
      </p:sp>
      <p:sp>
        <p:nvSpPr>
          <p:cNvPr id="26" name="Footer Placeholder 25"/>
          <p:cNvSpPr>
            <a:spLocks noGrp="1"/>
          </p:cNvSpPr>
          <p:nvPr>
            <p:ph type="ftr" sz="quarter" idx="12"/>
          </p:nvPr>
        </p:nvSpPr>
        <p:spPr>
          <a:xfrm>
            <a:off x="1524000" y="6610350"/>
            <a:ext cx="5562600" cy="247650"/>
          </a:xfrm>
        </p:spPr>
        <p:txBody>
          <a:bodyPr/>
          <a:lstStyle/>
          <a:p>
            <a:endParaRPr lang="en-US"/>
          </a:p>
        </p:txBody>
      </p:sp>
      <p:pic>
        <p:nvPicPr>
          <p:cNvPr id="20" name="Picture 19" descr="vert_bar_02.png"/>
          <p:cNvPicPr preferRelativeResize="0">
            <a:picLocks/>
          </p:cNvPicPr>
          <p:nvPr/>
        </p:nvPicPr>
        <p:blipFill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362456" y="0"/>
            <a:ext cx="73152" cy="6858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bar_06.png"/>
          <p:cNvPicPr>
            <a:picLocks noChangeAspect="1"/>
          </p:cNvPicPr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pic>
        <p:nvPicPr>
          <p:cNvPr id="12" name="Picture 11" descr="3_0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  <p:sp>
        <p:nvSpPr>
          <p:cNvPr id="14" name="Content Placeholder 13"/>
          <p:cNvSpPr>
            <a:spLocks noGrp="1"/>
          </p:cNvSpPr>
          <p:nvPr>
            <p:ph sz="quarter" idx="13"/>
          </p:nvPr>
        </p:nvSpPr>
        <p:spPr>
          <a:xfrm>
            <a:off x="457200" y="1981200"/>
            <a:ext cx="40386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Content Placeholder 15"/>
          <p:cNvSpPr>
            <a:spLocks noGrp="1"/>
          </p:cNvSpPr>
          <p:nvPr>
            <p:ph sz="quarter" idx="14"/>
          </p:nvPr>
        </p:nvSpPr>
        <p:spPr>
          <a:xfrm>
            <a:off x="4648200" y="1981200"/>
            <a:ext cx="40386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grpSp>
        <p:nvGrpSpPr>
          <p:cNvPr id="3" name="Group 14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17" name="Rectangle 16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8458F0B0-648B-47FB-8220-2B974967DA99}" type="datetimeFigureOut">
              <a:rPr lang="en-US" smtClean="0"/>
              <a:t>4/28/2014</a:t>
            </a:fld>
            <a:endParaRPr lang="en-US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B2BDD6D-CBE2-4913-A5C4-D369405B1008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981200"/>
            <a:ext cx="4040188" cy="411162"/>
          </a:xfrm>
        </p:spPr>
        <p:txBody>
          <a:bodyPr lIns="0" rIns="0" anchor="b">
            <a:noAutofit/>
          </a:bodyPr>
          <a:lstStyle>
            <a:lvl1pPr marL="0" indent="0">
              <a:lnSpc>
                <a:spcPct val="100000"/>
              </a:lnSpc>
              <a:buNone/>
              <a:defRPr sz="1600" b="1" i="0" cap="all" spc="1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14" name="Picture 13" descr="4_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  <p:sp>
        <p:nvSpPr>
          <p:cNvPr id="15" name="Text Placeholder 2"/>
          <p:cNvSpPr>
            <a:spLocks noGrp="1"/>
          </p:cNvSpPr>
          <p:nvPr>
            <p:ph type="body" idx="13"/>
          </p:nvPr>
        </p:nvSpPr>
        <p:spPr>
          <a:xfrm>
            <a:off x="4648200" y="1981200"/>
            <a:ext cx="4040188" cy="411162"/>
          </a:xfrm>
        </p:spPr>
        <p:txBody>
          <a:bodyPr lIns="0" rIns="0" anchor="b">
            <a:noAutofit/>
          </a:bodyPr>
          <a:lstStyle>
            <a:lvl1pPr marL="0" indent="0">
              <a:lnSpc>
                <a:spcPct val="100000"/>
              </a:lnSpc>
              <a:buNone/>
              <a:defRPr sz="1600" b="1" i="0" cap="all" spc="1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4"/>
          </p:nvPr>
        </p:nvSpPr>
        <p:spPr>
          <a:xfrm>
            <a:off x="457200" y="2438400"/>
            <a:ext cx="4038600" cy="3657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9" name="Content Placeholder 18"/>
          <p:cNvSpPr>
            <a:spLocks noGrp="1"/>
          </p:cNvSpPr>
          <p:nvPr>
            <p:ph sz="quarter" idx="15"/>
          </p:nvPr>
        </p:nvSpPr>
        <p:spPr>
          <a:xfrm>
            <a:off x="4648200" y="2438400"/>
            <a:ext cx="4038600" cy="3657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6" name="Picture 15" descr="bar_06.png"/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grpSp>
        <p:nvGrpSpPr>
          <p:cNvPr id="4" name="Group 17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20" name="Rectangle 19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Date Placeholder 22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8458F0B0-648B-47FB-8220-2B974967DA99}" type="datetimeFigureOut">
              <a:rPr lang="en-US" smtClean="0"/>
              <a:t>4/28/2014</a:t>
            </a:fld>
            <a:endParaRPr lang="en-US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EB2BDD6D-CBE2-4913-A5C4-D369405B1008}" type="slidenum">
              <a:rPr lang="en-US" smtClean="0"/>
              <a:t>‹#›</a:t>
            </a:fld>
            <a:endParaRPr lang="en-US"/>
          </a:p>
        </p:txBody>
      </p:sp>
      <p:sp>
        <p:nvSpPr>
          <p:cNvPr id="25" name="Footer Placeholder 24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pic>
        <p:nvPicPr>
          <p:cNvPr id="10" name="Picture 9" descr="2_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  <p:pic>
        <p:nvPicPr>
          <p:cNvPr id="11" name="Picture 10" descr="bar_06.png"/>
          <p:cNvPicPr>
            <a:picLocks noChangeAspect="1"/>
          </p:cNvPicPr>
          <p:nvPr/>
        </p:nvPicPr>
        <p:blipFill>
          <a:blip r:embed="rId3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grpSp>
        <p:nvGrpSpPr>
          <p:cNvPr id="3" name="Group 11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13" name="Rectangle 12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8F0B0-648B-47FB-8220-2B974967DA99}" type="datetimeFigureOut">
              <a:rPr lang="en-US" smtClean="0"/>
              <a:t>4/28/2014</a:t>
            </a:fld>
            <a:endParaRPr lang="en-US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B2BDD6D-CBE2-4913-A5C4-D369405B1008}" type="slidenum">
              <a:rPr lang="en-US" smtClean="0"/>
              <a:t>‹#›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10" name="Rectangle 9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8F0B0-648B-47FB-8220-2B974967DA99}" type="datetimeFigureOut">
              <a:rPr lang="en-US" smtClean="0"/>
              <a:t>4/28/2014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B2BDD6D-CBE2-4913-A5C4-D369405B1008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3_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  <p:sp>
        <p:nvSpPr>
          <p:cNvPr id="13" name="Text Placeholder 2"/>
          <p:cNvSpPr>
            <a:spLocks noGrp="1"/>
          </p:cNvSpPr>
          <p:nvPr>
            <p:ph type="title"/>
          </p:nvPr>
        </p:nvSpPr>
        <p:spPr>
          <a:xfrm>
            <a:off x="457200" y="1524000"/>
            <a:ext cx="3352800" cy="914400"/>
          </a:xfrm>
        </p:spPr>
        <p:txBody>
          <a:bodyPr lIns="0" rIns="0"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i="0" cap="all" spc="1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4419600" y="1524000"/>
            <a:ext cx="42672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>
          <a:xfrm>
            <a:off x="457201" y="2514599"/>
            <a:ext cx="3352800" cy="3127248"/>
          </a:xfrm>
        </p:spPr>
        <p:txBody>
          <a:bodyPr/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14" name="Picture 13" descr="bar_06.png"/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grpSp>
        <p:nvGrpSpPr>
          <p:cNvPr id="2" name="Group 15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17" name="Rectangle 16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8458F0B0-648B-47FB-8220-2B974967DA99}" type="datetimeFigureOut">
              <a:rPr lang="en-US" smtClean="0"/>
              <a:t>4/28/2014</a:t>
            </a:fld>
            <a:endParaRPr lang="en-US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B2BDD6D-CBE2-4913-A5C4-D369405B1008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5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13" name="Rectangle 12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048"/>
            <a:ext cx="3355848" cy="914400"/>
          </a:xfrm>
        </p:spPr>
        <p:txBody>
          <a:bodyPr anchor="b">
            <a:normAutofit/>
          </a:bodyPr>
          <a:lstStyle>
            <a:lvl1pPr algn="l">
              <a:defRPr lang="en-US" sz="1800" b="1" i="0" kern="1200" cap="all" spc="100" baseline="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 typeface="Wingdings" pitchFamily="2" charset="2"/>
              <a:buNone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25696" y="1554480"/>
            <a:ext cx="4270248" cy="4059936"/>
          </a:xfrm>
          <a:solidFill>
            <a:schemeClr val="bg1"/>
          </a:solidFill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514600"/>
            <a:ext cx="3355848" cy="3127248"/>
          </a:xfrm>
        </p:spPr>
        <p:txBody>
          <a:bodyPr/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lang="en-US" sz="1400" kern="1200" baseline="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8F0B0-648B-47FB-8220-2B974967DA99}" type="datetimeFigureOut">
              <a:rPr lang="en-US" smtClean="0"/>
              <a:t>4/28/2014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BDD6D-CBE2-4913-A5C4-D369405B1008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4_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  <p:pic>
        <p:nvPicPr>
          <p:cNvPr id="9" name="Picture 8" descr="bar_06.png"/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cxnSp>
        <p:nvCxnSpPr>
          <p:cNvPr id="10" name="Straight Connector 9"/>
          <p:cNvCxnSpPr/>
          <p:nvPr/>
        </p:nvCxnSpPr>
        <p:spPr>
          <a:xfrm>
            <a:off x="4419600" y="1524000"/>
            <a:ext cx="4267200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419600" y="5637212"/>
            <a:ext cx="4267200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34000">
                <a:schemeClr val="bg1">
                  <a:lumMod val="75000"/>
                  <a:alpha val="61000"/>
                </a:schemeClr>
              </a:gs>
              <a:gs pos="38000">
                <a:schemeClr val="bg1">
                  <a:lumMod val="75000"/>
                  <a:alpha val="76000"/>
                </a:schemeClr>
              </a:gs>
              <a:gs pos="100000">
                <a:schemeClr val="bg1"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9144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981200"/>
            <a:ext cx="8229600" cy="414496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62800" y="6610350"/>
            <a:ext cx="15240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aseline="0">
                <a:solidFill>
                  <a:schemeClr val="tx1"/>
                </a:solidFill>
              </a:defRPr>
            </a:lvl1pPr>
          </a:lstStyle>
          <a:p>
            <a:fld id="{8458F0B0-648B-47FB-8220-2B974967DA99}" type="datetimeFigureOut">
              <a:rPr lang="en-US" smtClean="0"/>
              <a:t>4/28/2014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610350"/>
            <a:ext cx="66294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42680" y="6610350"/>
            <a:ext cx="3810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aseline="0">
                <a:solidFill>
                  <a:schemeClr val="tx1"/>
                </a:solidFill>
              </a:defRPr>
            </a:lvl1pPr>
          </a:lstStyle>
          <a:p>
            <a:fld id="{EB2BDD6D-CBE2-4913-A5C4-D369405B100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Font typeface="Wingdings" pitchFamily="2" charset="2"/>
        <a:buChar char="§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Font typeface="Wingdings" pitchFamily="2" charset="2"/>
        <a:buNone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1">
            <a:lumMod val="50000"/>
            <a:lumOff val="50000"/>
          </a:schemeClr>
        </a:buClr>
        <a:buFont typeface="Wingdings" pitchFamily="2" charset="2"/>
        <a:buNone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1">
            <a:lumMod val="50000"/>
            <a:lumOff val="50000"/>
          </a:schemeClr>
        </a:buClr>
        <a:buFont typeface="Wingdings" pitchFamily="2" charset="2"/>
        <a:buNone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FontTx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FontTx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FontTx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FontTx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914400"/>
            <a:ext cx="7772400" cy="14700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National Survey of Student Engagement 2013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2514600"/>
            <a:ext cx="6400800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Major Field Report, Part I:</a:t>
            </a:r>
          </a:p>
          <a:p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Within-Institution Comparisons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3665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Percentage of students by major-field group who participated in a high-impact practice</a:t>
            </a:r>
            <a:endParaRPr lang="en-US" sz="3200" dirty="0">
              <a:solidFill>
                <a:schemeClr val="tx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132926"/>
              </p:ext>
            </p:extLst>
          </p:nvPr>
        </p:nvGraphicFramePr>
        <p:xfrm>
          <a:off x="381000" y="1600200"/>
          <a:ext cx="8534400" cy="48307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10819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82296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Percentage of students by major-field group who participated in a high-impact practice</a:t>
            </a:r>
            <a:endParaRPr lang="en-US" sz="3200" dirty="0">
              <a:solidFill>
                <a:schemeClr val="tx1"/>
              </a:solidFill>
            </a:endParaRP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quarter" idx="14"/>
            <p:extLst>
              <p:ext uri="{D42A27DB-BD31-4B8C-83A1-F6EECF244321}">
                <p14:modId xmlns:p14="http://schemas.microsoft.com/office/powerpoint/2010/main" val="3542898380"/>
              </p:ext>
            </p:extLst>
          </p:nvPr>
        </p:nvGraphicFramePr>
        <p:xfrm>
          <a:off x="0" y="1371600"/>
          <a:ext cx="9144000" cy="5486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96416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8229600" cy="9144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tx1"/>
                </a:solidFill>
              </a:rPr>
              <a:t>Percentage of students who participated overall in high impact practices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219200"/>
            <a:ext cx="4040188" cy="411162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First-Year Students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3"/>
          </p:nvPr>
        </p:nvSpPr>
        <p:spPr>
          <a:xfrm>
            <a:off x="4876800" y="1219200"/>
            <a:ext cx="4040188" cy="411162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Seniors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14"/>
            <p:extLst>
              <p:ext uri="{D42A27DB-BD31-4B8C-83A1-F6EECF244321}">
                <p14:modId xmlns:p14="http://schemas.microsoft.com/office/powerpoint/2010/main" val="2157947729"/>
              </p:ext>
            </p:extLst>
          </p:nvPr>
        </p:nvGraphicFramePr>
        <p:xfrm>
          <a:off x="228600" y="1676400"/>
          <a:ext cx="4613564" cy="46481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Content Placeholder 7"/>
          <p:cNvGraphicFramePr>
            <a:graphicFrameLocks noGrp="1"/>
          </p:cNvGraphicFramePr>
          <p:nvPr>
            <p:ph sz="quarter" idx="15"/>
            <p:extLst>
              <p:ext uri="{D42A27DB-BD31-4B8C-83A1-F6EECF244321}">
                <p14:modId xmlns:p14="http://schemas.microsoft.com/office/powerpoint/2010/main" val="2598127597"/>
              </p:ext>
            </p:extLst>
          </p:nvPr>
        </p:nvGraphicFramePr>
        <p:xfrm>
          <a:off x="4800600" y="1676400"/>
          <a:ext cx="41148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96622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144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Academic Challenge:  Means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43000"/>
            <a:ext cx="4040188" cy="411162"/>
          </a:xfrm>
        </p:spPr>
        <p:txBody>
          <a:bodyPr/>
          <a:lstStyle/>
          <a:p>
            <a:r>
              <a:rPr lang="en-US" sz="2000" dirty="0" smtClean="0"/>
              <a:t>First-Years</a:t>
            </a:r>
            <a:endParaRPr lang="en-US" sz="20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3"/>
          </p:nvPr>
        </p:nvSpPr>
        <p:spPr>
          <a:xfrm>
            <a:off x="4648200" y="1143000"/>
            <a:ext cx="4040188" cy="411162"/>
          </a:xfrm>
        </p:spPr>
        <p:txBody>
          <a:bodyPr/>
          <a:lstStyle/>
          <a:p>
            <a:r>
              <a:rPr lang="en-US" sz="2000" dirty="0" smtClean="0"/>
              <a:t>Seniors</a:t>
            </a:r>
            <a:endParaRPr lang="en-US" sz="2000" dirty="0"/>
          </a:p>
        </p:txBody>
      </p:sp>
      <p:graphicFrame>
        <p:nvGraphicFramePr>
          <p:cNvPr id="7" name="Content Placeholder 8"/>
          <p:cNvGraphicFramePr>
            <a:graphicFrameLocks noGrp="1"/>
          </p:cNvGraphicFramePr>
          <p:nvPr>
            <p:ph sz="quarter" idx="14"/>
            <p:extLst>
              <p:ext uri="{D42A27DB-BD31-4B8C-83A1-F6EECF244321}">
                <p14:modId xmlns:p14="http://schemas.microsoft.com/office/powerpoint/2010/main" val="1185629396"/>
              </p:ext>
            </p:extLst>
          </p:nvPr>
        </p:nvGraphicFramePr>
        <p:xfrm>
          <a:off x="12192" y="1676400"/>
          <a:ext cx="4398819" cy="442756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427019"/>
                <a:gridCol w="990600"/>
                <a:gridCol w="999189"/>
                <a:gridCol w="982011"/>
              </a:tblGrid>
              <a:tr h="1418860">
                <a:tc>
                  <a:txBody>
                    <a:bodyPr/>
                    <a:lstStyle/>
                    <a:p>
                      <a:r>
                        <a:rPr lang="en-US" dirty="0" smtClean="0"/>
                        <a:t>Engagement</a:t>
                      </a:r>
                      <a:r>
                        <a:rPr lang="en-US" baseline="0" dirty="0" smtClean="0"/>
                        <a:t> Indicator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Arts and Human.</a:t>
                      </a:r>
                      <a:r>
                        <a:rPr lang="en-US" baseline="0" dirty="0" smtClean="0"/>
                        <a:t> Division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Natural Science</a:t>
                      </a:r>
                    </a:p>
                    <a:p>
                      <a:r>
                        <a:rPr lang="en-US" dirty="0" smtClean="0"/>
                        <a:t>Division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Social Sciences Division</a:t>
                      </a:r>
                      <a:endParaRPr lang="en-US" dirty="0"/>
                    </a:p>
                  </a:txBody>
                  <a:tcPr/>
                </a:tc>
              </a:tr>
              <a:tr h="790940">
                <a:tc>
                  <a:txBody>
                    <a:bodyPr/>
                    <a:lstStyle/>
                    <a:p>
                      <a:r>
                        <a:rPr lang="en-US" dirty="0" smtClean="0"/>
                        <a:t>Higher-Order Learning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rgbClr val="00B050"/>
                          </a:solidFill>
                        </a:rPr>
                        <a:t>45.2</a:t>
                      </a:r>
                      <a:endParaRPr lang="en-US" sz="28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rgbClr val="FF0000"/>
                          </a:solidFill>
                        </a:rPr>
                        <a:t>40.0</a:t>
                      </a:r>
                      <a:endParaRPr 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rgbClr val="FF0000"/>
                          </a:solidFill>
                        </a:rPr>
                        <a:t>39.3</a:t>
                      </a:r>
                      <a:endParaRPr 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838200">
                <a:tc>
                  <a:txBody>
                    <a:bodyPr/>
                    <a:lstStyle/>
                    <a:p>
                      <a:r>
                        <a:rPr lang="en-US" dirty="0" smtClean="0"/>
                        <a:t>Reflective &amp; Int. Learning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rgbClr val="00B050"/>
                          </a:solidFill>
                        </a:rPr>
                        <a:t>41.9</a:t>
                      </a:r>
                      <a:endParaRPr lang="en-US" sz="28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rgbClr val="FF0000"/>
                          </a:solidFill>
                        </a:rPr>
                        <a:t>34.5</a:t>
                      </a:r>
                      <a:endParaRPr 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rgbClr val="FF9900"/>
                          </a:solidFill>
                        </a:rPr>
                        <a:t>38.5</a:t>
                      </a:r>
                      <a:endParaRPr lang="en-US" sz="2800" b="1" dirty="0">
                        <a:solidFill>
                          <a:srgbClr val="FF9900"/>
                        </a:solidFill>
                      </a:endParaRPr>
                    </a:p>
                  </a:txBody>
                  <a:tcPr/>
                </a:tc>
              </a:tr>
              <a:tr h="620751">
                <a:tc>
                  <a:txBody>
                    <a:bodyPr/>
                    <a:lstStyle/>
                    <a:p>
                      <a:r>
                        <a:rPr lang="en-US" dirty="0" smtClean="0"/>
                        <a:t>Learning Strategies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rgbClr val="00B050"/>
                          </a:solidFill>
                        </a:rPr>
                        <a:t>41.3</a:t>
                      </a:r>
                      <a:endParaRPr lang="en-US" sz="28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rgbClr val="FF9900"/>
                          </a:solidFill>
                        </a:rPr>
                        <a:t>40.2</a:t>
                      </a:r>
                      <a:endParaRPr lang="en-US" sz="2800" b="1" dirty="0">
                        <a:solidFill>
                          <a:srgbClr val="FF99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rgbClr val="00B050"/>
                          </a:solidFill>
                        </a:rPr>
                        <a:t>41.7</a:t>
                      </a:r>
                      <a:endParaRPr lang="en-US" sz="28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739486">
                <a:tc>
                  <a:txBody>
                    <a:bodyPr/>
                    <a:lstStyle/>
                    <a:p>
                      <a:r>
                        <a:rPr lang="en-US" dirty="0" smtClean="0"/>
                        <a:t>Quantitative Reasoning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rgbClr val="FF0000"/>
                          </a:solidFill>
                        </a:rPr>
                        <a:t>20.9</a:t>
                      </a:r>
                      <a:endParaRPr 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rgbClr val="00B050"/>
                          </a:solidFill>
                        </a:rPr>
                        <a:t>33.6</a:t>
                      </a:r>
                      <a:endParaRPr lang="en-US" sz="28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rgbClr val="FF9900"/>
                          </a:solidFill>
                        </a:rPr>
                        <a:t>26.2</a:t>
                      </a:r>
                      <a:endParaRPr lang="en-US" sz="2800" b="1" dirty="0">
                        <a:solidFill>
                          <a:srgbClr val="FF99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48538236"/>
              </p:ext>
            </p:extLst>
          </p:nvPr>
        </p:nvGraphicFramePr>
        <p:xfrm>
          <a:off x="4495800" y="1676400"/>
          <a:ext cx="4648200" cy="44196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524000"/>
                <a:gridCol w="1132114"/>
                <a:gridCol w="996043"/>
                <a:gridCol w="996043"/>
              </a:tblGrid>
              <a:tr h="1397284">
                <a:tc>
                  <a:txBody>
                    <a:bodyPr/>
                    <a:lstStyle/>
                    <a:p>
                      <a:r>
                        <a:rPr lang="en-US" dirty="0" smtClean="0"/>
                        <a:t>Engagement</a:t>
                      </a:r>
                      <a:r>
                        <a:rPr lang="en-US" baseline="0" dirty="0" smtClean="0"/>
                        <a:t> Indicator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Arts and Human.</a:t>
                      </a:r>
                      <a:r>
                        <a:rPr lang="en-US" baseline="0" dirty="0" smtClean="0"/>
                        <a:t> Division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Natural Science</a:t>
                      </a:r>
                    </a:p>
                    <a:p>
                      <a:r>
                        <a:rPr lang="en-US" dirty="0" smtClean="0"/>
                        <a:t>Division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Social Sciences Division</a:t>
                      </a:r>
                      <a:endParaRPr lang="en-US" dirty="0"/>
                    </a:p>
                  </a:txBody>
                  <a:tcPr/>
                </a:tc>
              </a:tr>
              <a:tr h="812516">
                <a:tc>
                  <a:txBody>
                    <a:bodyPr/>
                    <a:lstStyle/>
                    <a:p>
                      <a:r>
                        <a:rPr lang="en-US" dirty="0" smtClean="0"/>
                        <a:t>Higher-Order Learning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rgbClr val="FF0000"/>
                          </a:solidFill>
                        </a:rPr>
                        <a:t>43.1</a:t>
                      </a:r>
                      <a:endParaRPr 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rgbClr val="00B050"/>
                          </a:solidFill>
                        </a:rPr>
                        <a:t>44.6</a:t>
                      </a:r>
                      <a:endParaRPr lang="en-US" sz="28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rgbClr val="FF0000"/>
                          </a:solidFill>
                        </a:rPr>
                        <a:t>41.6</a:t>
                      </a:r>
                      <a:endParaRPr 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838200">
                <a:tc>
                  <a:txBody>
                    <a:bodyPr/>
                    <a:lstStyle/>
                    <a:p>
                      <a:r>
                        <a:rPr lang="en-US" dirty="0" smtClean="0"/>
                        <a:t>Reflective &amp; Int. Learning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rgbClr val="FF0000"/>
                          </a:solidFill>
                        </a:rPr>
                        <a:t>41.5</a:t>
                      </a:r>
                      <a:endParaRPr 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rgbClr val="FF9900"/>
                          </a:solidFill>
                        </a:rPr>
                        <a:t>38.5</a:t>
                      </a:r>
                      <a:endParaRPr lang="en-US" sz="2800" b="1" dirty="0">
                        <a:solidFill>
                          <a:srgbClr val="FF99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rgbClr val="00B050"/>
                          </a:solidFill>
                        </a:rPr>
                        <a:t>43.2</a:t>
                      </a:r>
                      <a:endParaRPr lang="en-US" sz="28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dirty="0" smtClean="0"/>
                        <a:t>Learning Strategies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rgbClr val="FF0000"/>
                          </a:solidFill>
                        </a:rPr>
                        <a:t>36.7</a:t>
                      </a:r>
                      <a:endParaRPr 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rgbClr val="FF0000"/>
                          </a:solidFill>
                        </a:rPr>
                        <a:t>39.5</a:t>
                      </a:r>
                      <a:endParaRPr 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rgbClr val="FF0000"/>
                          </a:solidFill>
                        </a:rPr>
                        <a:t>39.7</a:t>
                      </a:r>
                      <a:endParaRPr 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lang="en-US" dirty="0" smtClean="0"/>
                        <a:t>Quantitative Reasoning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rgbClr val="FF0000"/>
                          </a:solidFill>
                        </a:rPr>
                        <a:t>20.4</a:t>
                      </a:r>
                      <a:endParaRPr 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rgbClr val="00B050"/>
                          </a:solidFill>
                        </a:rPr>
                        <a:t>36.3</a:t>
                      </a:r>
                      <a:endParaRPr lang="en-US" sz="28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rgbClr val="FF9900"/>
                          </a:solidFill>
                        </a:rPr>
                        <a:t>29.6</a:t>
                      </a:r>
                      <a:endParaRPr lang="en-US" sz="2800" b="1" dirty="0">
                        <a:solidFill>
                          <a:srgbClr val="FF99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64592" y="6172200"/>
            <a:ext cx="8830056" cy="5232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KEY</a:t>
            </a:r>
            <a:r>
              <a:rPr lang="en-US" sz="1400" dirty="0" smtClean="0"/>
              <a:t>:  </a:t>
            </a:r>
            <a:r>
              <a:rPr lang="en-US" sz="1400" b="1" dirty="0" smtClean="0">
                <a:solidFill>
                  <a:srgbClr val="00B050"/>
                </a:solidFill>
              </a:rPr>
              <a:t>Green</a:t>
            </a:r>
            <a:r>
              <a:rPr lang="en-US" sz="1400" dirty="0"/>
              <a:t> </a:t>
            </a:r>
            <a:r>
              <a:rPr lang="en-US" sz="1400" dirty="0" smtClean="0"/>
              <a:t>= high (within institution comparison); </a:t>
            </a:r>
            <a:r>
              <a:rPr lang="en-US" sz="1400" b="1" dirty="0" smtClean="0">
                <a:solidFill>
                  <a:srgbClr val="FFC000"/>
                </a:solidFill>
              </a:rPr>
              <a:t>Yellow</a:t>
            </a:r>
            <a:r>
              <a:rPr lang="en-US" sz="1400" dirty="0" smtClean="0"/>
              <a:t> = moderate/caution; </a:t>
            </a:r>
            <a:r>
              <a:rPr lang="en-US" sz="1400" b="1" dirty="0" smtClean="0">
                <a:solidFill>
                  <a:srgbClr val="FF0000"/>
                </a:solidFill>
              </a:rPr>
              <a:t>Red</a:t>
            </a:r>
            <a:r>
              <a:rPr lang="en-US" sz="1400" dirty="0" smtClean="0"/>
              <a:t> = low/needs attention. A red may also indicate lack of significant growth in this area between first-year and senior students.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29564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9144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Learning with Peers: Means</a:t>
            </a:r>
            <a:endParaRPr lang="en-US" b="1" dirty="0">
              <a:solidFill>
                <a:schemeClr val="tx1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285380490"/>
              </p:ext>
            </p:extLst>
          </p:nvPr>
        </p:nvGraphicFramePr>
        <p:xfrm>
          <a:off x="0" y="1828800"/>
          <a:ext cx="4495800" cy="32715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447800"/>
                <a:gridCol w="1066800"/>
                <a:gridCol w="990600"/>
                <a:gridCol w="990600"/>
              </a:tblGrid>
              <a:tr h="1066800">
                <a:tc>
                  <a:txBody>
                    <a:bodyPr/>
                    <a:lstStyle/>
                    <a:p>
                      <a:r>
                        <a:rPr lang="en-US" dirty="0" smtClean="0"/>
                        <a:t>Engagement</a:t>
                      </a:r>
                      <a:r>
                        <a:rPr lang="en-US" baseline="0" dirty="0" smtClean="0"/>
                        <a:t> Indicators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Arts and Human.</a:t>
                      </a:r>
                      <a:r>
                        <a:rPr lang="en-US" baseline="0" dirty="0" smtClean="0"/>
                        <a:t> Division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Natural Science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Division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Social Sciences Division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  <a:tr h="1041400">
                <a:tc>
                  <a:txBody>
                    <a:bodyPr/>
                    <a:lstStyle/>
                    <a:p>
                      <a:r>
                        <a:rPr lang="en-US" dirty="0" smtClean="0"/>
                        <a:t>Collaborative Learning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rgbClr val="FF0000"/>
                          </a:solidFill>
                        </a:rPr>
                        <a:t>31.6</a:t>
                      </a:r>
                      <a:endParaRPr 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rgbClr val="00B050"/>
                          </a:solidFill>
                        </a:rPr>
                        <a:t>39.0</a:t>
                      </a:r>
                      <a:endParaRPr lang="en-US" sz="28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rgbClr val="FF9900"/>
                          </a:solidFill>
                        </a:rPr>
                        <a:t>34.3</a:t>
                      </a:r>
                      <a:endParaRPr lang="en-US" sz="2800" b="1" dirty="0">
                        <a:solidFill>
                          <a:srgbClr val="FF9900"/>
                        </a:solidFill>
                      </a:endParaRPr>
                    </a:p>
                  </a:txBody>
                  <a:tcPr/>
                </a:tc>
              </a:tr>
              <a:tr h="1041400">
                <a:tc>
                  <a:txBody>
                    <a:bodyPr/>
                    <a:lstStyle/>
                    <a:p>
                      <a:r>
                        <a:rPr lang="en-US" dirty="0" smtClean="0"/>
                        <a:t>Discussions w/</a:t>
                      </a:r>
                      <a:r>
                        <a:rPr lang="en-US" baseline="0" dirty="0" smtClean="0"/>
                        <a:t> Diverse Others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rgbClr val="00B050"/>
                          </a:solidFill>
                        </a:rPr>
                        <a:t>43.7</a:t>
                      </a:r>
                      <a:endParaRPr lang="en-US" sz="28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rgbClr val="FF0000"/>
                          </a:solidFill>
                        </a:rPr>
                        <a:t>37.0</a:t>
                      </a:r>
                      <a:endParaRPr 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rgbClr val="FF0000"/>
                          </a:solidFill>
                        </a:rPr>
                        <a:t>37.4</a:t>
                      </a:r>
                      <a:endParaRPr 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Content Placeholder 4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080618916"/>
              </p:ext>
            </p:extLst>
          </p:nvPr>
        </p:nvGraphicFramePr>
        <p:xfrm>
          <a:off x="4648200" y="1828800"/>
          <a:ext cx="4495800" cy="32715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447800"/>
                <a:gridCol w="1066800"/>
                <a:gridCol w="990600"/>
                <a:gridCol w="990600"/>
              </a:tblGrid>
              <a:tr h="1066800">
                <a:tc>
                  <a:txBody>
                    <a:bodyPr/>
                    <a:lstStyle/>
                    <a:p>
                      <a:r>
                        <a:rPr lang="en-US" dirty="0" smtClean="0"/>
                        <a:t>Engagement</a:t>
                      </a:r>
                      <a:r>
                        <a:rPr lang="en-US" baseline="0" dirty="0" smtClean="0"/>
                        <a:t> Indicators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Arts and Human.</a:t>
                      </a:r>
                      <a:r>
                        <a:rPr lang="en-US" baseline="0" dirty="0" smtClean="0"/>
                        <a:t> Division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Natural Science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Division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Social Sciences Division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  <a:tr h="1041400">
                <a:tc>
                  <a:txBody>
                    <a:bodyPr/>
                    <a:lstStyle/>
                    <a:p>
                      <a:r>
                        <a:rPr lang="en-US" dirty="0" smtClean="0"/>
                        <a:t>Collaborative Learning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rgbClr val="FF0000"/>
                          </a:solidFill>
                        </a:rPr>
                        <a:t>29.2</a:t>
                      </a:r>
                      <a:endParaRPr 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rgbClr val="00B050"/>
                          </a:solidFill>
                        </a:rPr>
                        <a:t>39.8</a:t>
                      </a:r>
                      <a:endParaRPr lang="en-US" sz="28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rgbClr val="FF9900"/>
                          </a:solidFill>
                        </a:rPr>
                        <a:t>37.2</a:t>
                      </a:r>
                      <a:endParaRPr lang="en-US" sz="2800" b="1" dirty="0">
                        <a:solidFill>
                          <a:srgbClr val="FF9900"/>
                        </a:solidFill>
                      </a:endParaRPr>
                    </a:p>
                  </a:txBody>
                  <a:tcPr/>
                </a:tc>
              </a:tr>
              <a:tr h="1041400">
                <a:tc>
                  <a:txBody>
                    <a:bodyPr/>
                    <a:lstStyle/>
                    <a:p>
                      <a:r>
                        <a:rPr lang="en-US" dirty="0" smtClean="0"/>
                        <a:t>Discussions w/</a:t>
                      </a:r>
                      <a:r>
                        <a:rPr lang="en-US" baseline="0" dirty="0" smtClean="0"/>
                        <a:t> Diverse Others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rgbClr val="00B050"/>
                          </a:solidFill>
                        </a:rPr>
                        <a:t>40.0</a:t>
                      </a:r>
                      <a:endParaRPr lang="en-US" sz="28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rgbClr val="FF9900"/>
                          </a:solidFill>
                        </a:rPr>
                        <a:t>37.2</a:t>
                      </a:r>
                      <a:endParaRPr lang="en-US" sz="2800" b="1" dirty="0">
                        <a:solidFill>
                          <a:srgbClr val="FF99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rgbClr val="FF9900"/>
                          </a:solidFill>
                        </a:rPr>
                        <a:t>38.6</a:t>
                      </a:r>
                      <a:endParaRPr lang="en-US" sz="2800" b="1" dirty="0">
                        <a:solidFill>
                          <a:srgbClr val="FF99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28600" y="1295400"/>
            <a:ext cx="3886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FIRST-YEARS</a:t>
            </a:r>
            <a:endParaRPr lang="en-US" sz="2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953000" y="1295400"/>
            <a:ext cx="2514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SENIORS</a:t>
            </a:r>
            <a:endParaRPr lang="en-US" sz="2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4592" y="5930890"/>
            <a:ext cx="8830056" cy="5232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KEY</a:t>
            </a:r>
            <a:r>
              <a:rPr lang="en-US" sz="1400" dirty="0" smtClean="0"/>
              <a:t>:  </a:t>
            </a:r>
            <a:r>
              <a:rPr lang="en-US" sz="1400" b="1" dirty="0" smtClean="0">
                <a:solidFill>
                  <a:srgbClr val="00B050"/>
                </a:solidFill>
              </a:rPr>
              <a:t>Green</a:t>
            </a:r>
            <a:r>
              <a:rPr lang="en-US" sz="1400" dirty="0"/>
              <a:t> </a:t>
            </a:r>
            <a:r>
              <a:rPr lang="en-US" sz="1400" dirty="0" smtClean="0"/>
              <a:t>= high (within institution comparison); </a:t>
            </a:r>
            <a:r>
              <a:rPr lang="en-US" sz="1400" b="1" dirty="0" smtClean="0">
                <a:solidFill>
                  <a:srgbClr val="FFC000"/>
                </a:solidFill>
              </a:rPr>
              <a:t>Yellow</a:t>
            </a:r>
            <a:r>
              <a:rPr lang="en-US" sz="1400" dirty="0" smtClean="0"/>
              <a:t> = moderate/caution; </a:t>
            </a:r>
            <a:r>
              <a:rPr lang="en-US" sz="1400" b="1" dirty="0" smtClean="0">
                <a:solidFill>
                  <a:srgbClr val="FF0000"/>
                </a:solidFill>
              </a:rPr>
              <a:t>Red</a:t>
            </a:r>
            <a:r>
              <a:rPr lang="en-US" sz="1400" dirty="0" smtClean="0"/>
              <a:t> = low/needs attention. A red may also indicate lack of significant growth in this area between first-year and senior students.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896649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144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Experiences with Faculty:  Means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70038"/>
            <a:ext cx="4040188" cy="411162"/>
          </a:xfrm>
        </p:spPr>
        <p:txBody>
          <a:bodyPr/>
          <a:lstStyle/>
          <a:p>
            <a:r>
              <a:rPr 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First-years</a:t>
            </a: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3"/>
          </p:nvPr>
        </p:nvSpPr>
        <p:spPr>
          <a:xfrm>
            <a:off x="4648200" y="1570038"/>
            <a:ext cx="4040188" cy="411162"/>
          </a:xfrm>
        </p:spPr>
        <p:txBody>
          <a:bodyPr/>
          <a:lstStyle/>
          <a:p>
            <a:r>
              <a:rPr lang="en-US" sz="2000" dirty="0" smtClean="0"/>
              <a:t>Seniors</a:t>
            </a:r>
            <a:endParaRPr lang="en-US" sz="2000" dirty="0"/>
          </a:p>
        </p:txBody>
      </p:sp>
      <p:graphicFrame>
        <p:nvGraphicFramePr>
          <p:cNvPr id="8" name="Content Placeholder 4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706821211"/>
              </p:ext>
            </p:extLst>
          </p:nvPr>
        </p:nvGraphicFramePr>
        <p:xfrm>
          <a:off x="76200" y="2367280"/>
          <a:ext cx="4495800" cy="32715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447800"/>
                <a:gridCol w="1066800"/>
                <a:gridCol w="990600"/>
                <a:gridCol w="990600"/>
              </a:tblGrid>
              <a:tr h="1066800">
                <a:tc>
                  <a:txBody>
                    <a:bodyPr/>
                    <a:lstStyle/>
                    <a:p>
                      <a:r>
                        <a:rPr lang="en-US" dirty="0" smtClean="0"/>
                        <a:t>Engagement</a:t>
                      </a:r>
                      <a:r>
                        <a:rPr lang="en-US" baseline="0" dirty="0" smtClean="0"/>
                        <a:t> Indicators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Arts and Human.</a:t>
                      </a:r>
                      <a:r>
                        <a:rPr lang="en-US" baseline="0" dirty="0" smtClean="0"/>
                        <a:t> Division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Natural Science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Division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Social Sciences Division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  <a:tr h="1041400">
                <a:tc>
                  <a:txBody>
                    <a:bodyPr/>
                    <a:lstStyle/>
                    <a:p>
                      <a:r>
                        <a:rPr lang="en-US" dirty="0" smtClean="0"/>
                        <a:t>Student-Faculty</a:t>
                      </a:r>
                    </a:p>
                    <a:p>
                      <a:r>
                        <a:rPr lang="en-US" dirty="0" smtClean="0"/>
                        <a:t>Interaction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rgbClr val="00B050"/>
                          </a:solidFill>
                        </a:rPr>
                        <a:t>27.5</a:t>
                      </a:r>
                      <a:endParaRPr lang="en-US" sz="28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rgbClr val="FF9900"/>
                          </a:solidFill>
                        </a:rPr>
                        <a:t>23.7</a:t>
                      </a:r>
                      <a:endParaRPr lang="en-US" sz="2800" b="1" dirty="0">
                        <a:solidFill>
                          <a:srgbClr val="FF99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rgbClr val="FF9900"/>
                          </a:solidFill>
                        </a:rPr>
                        <a:t>24.5</a:t>
                      </a:r>
                      <a:endParaRPr lang="en-US" sz="2800" b="1" dirty="0">
                        <a:solidFill>
                          <a:srgbClr val="FF9900"/>
                        </a:solidFill>
                      </a:endParaRPr>
                    </a:p>
                  </a:txBody>
                  <a:tcPr/>
                </a:tc>
              </a:tr>
              <a:tr h="1041400">
                <a:tc>
                  <a:txBody>
                    <a:bodyPr/>
                    <a:lstStyle/>
                    <a:p>
                      <a:r>
                        <a:rPr lang="en-US" dirty="0" smtClean="0"/>
                        <a:t>Effective Teaching Practices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rgbClr val="00B050"/>
                          </a:solidFill>
                        </a:rPr>
                        <a:t>44.4</a:t>
                      </a:r>
                      <a:endParaRPr lang="en-US" sz="28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 smtClean="0">
                          <a:solidFill>
                            <a:srgbClr val="FF9900"/>
                          </a:solidFill>
                        </a:rPr>
                        <a:t>42.2</a:t>
                      </a:r>
                      <a:endParaRPr lang="en-US" sz="2800" b="1" dirty="0">
                        <a:solidFill>
                          <a:srgbClr val="FF99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rgbClr val="FF9900"/>
                          </a:solidFill>
                        </a:rPr>
                        <a:t>42.3</a:t>
                      </a:r>
                      <a:endParaRPr lang="en-US" sz="2800" b="1" dirty="0">
                        <a:solidFill>
                          <a:srgbClr val="FF99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Content Placeholder 4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833931822"/>
              </p:ext>
            </p:extLst>
          </p:nvPr>
        </p:nvGraphicFramePr>
        <p:xfrm>
          <a:off x="4648200" y="2362200"/>
          <a:ext cx="4495800" cy="32715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447800"/>
                <a:gridCol w="1066800"/>
                <a:gridCol w="990600"/>
                <a:gridCol w="990600"/>
              </a:tblGrid>
              <a:tr h="1066800">
                <a:tc>
                  <a:txBody>
                    <a:bodyPr/>
                    <a:lstStyle/>
                    <a:p>
                      <a:r>
                        <a:rPr lang="en-US" dirty="0" smtClean="0"/>
                        <a:t>Engagement</a:t>
                      </a:r>
                      <a:r>
                        <a:rPr lang="en-US" baseline="0" dirty="0" smtClean="0"/>
                        <a:t> Indicators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Arts and Human.</a:t>
                      </a:r>
                      <a:r>
                        <a:rPr lang="en-US" baseline="0" dirty="0" smtClean="0"/>
                        <a:t> Division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Natural Science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Division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Social Sciences Division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  <a:tr h="1041400">
                <a:tc>
                  <a:txBody>
                    <a:bodyPr/>
                    <a:lstStyle/>
                    <a:p>
                      <a:r>
                        <a:rPr lang="en-US" dirty="0" smtClean="0"/>
                        <a:t>Student-Faculty</a:t>
                      </a:r>
                    </a:p>
                    <a:p>
                      <a:r>
                        <a:rPr lang="en-US" dirty="0" smtClean="0"/>
                        <a:t>Interaction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rgbClr val="FF0000"/>
                          </a:solidFill>
                        </a:rPr>
                        <a:t>30.0</a:t>
                      </a:r>
                      <a:endParaRPr 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rgbClr val="00B050"/>
                          </a:solidFill>
                        </a:rPr>
                        <a:t>34.9</a:t>
                      </a:r>
                      <a:endParaRPr lang="en-US" sz="28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rgbClr val="FF9900"/>
                          </a:solidFill>
                        </a:rPr>
                        <a:t>32.8</a:t>
                      </a:r>
                      <a:endParaRPr lang="en-US" sz="2800" b="1" dirty="0">
                        <a:solidFill>
                          <a:srgbClr val="FF9900"/>
                        </a:solidFill>
                      </a:endParaRPr>
                    </a:p>
                  </a:txBody>
                  <a:tcPr/>
                </a:tc>
              </a:tr>
              <a:tr h="1041400">
                <a:tc>
                  <a:txBody>
                    <a:bodyPr/>
                    <a:lstStyle/>
                    <a:p>
                      <a:r>
                        <a:rPr lang="en-US" dirty="0" smtClean="0"/>
                        <a:t>Effective Teaching Practices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rgbClr val="00B050"/>
                          </a:solidFill>
                        </a:rPr>
                        <a:t>43.2</a:t>
                      </a:r>
                      <a:endParaRPr lang="en-US" sz="28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rgbClr val="FF9900"/>
                          </a:solidFill>
                        </a:rPr>
                        <a:t>41.8</a:t>
                      </a:r>
                      <a:endParaRPr lang="en-US" sz="2800" b="1" dirty="0">
                        <a:solidFill>
                          <a:srgbClr val="FF99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rgbClr val="00B050"/>
                          </a:solidFill>
                        </a:rPr>
                        <a:t>43.5</a:t>
                      </a:r>
                      <a:endParaRPr lang="en-US" sz="28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64592" y="6019800"/>
            <a:ext cx="8830056" cy="5232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KEY</a:t>
            </a:r>
            <a:r>
              <a:rPr lang="en-US" sz="1400" dirty="0" smtClean="0"/>
              <a:t>:  </a:t>
            </a:r>
            <a:r>
              <a:rPr lang="en-US" sz="1400" b="1" dirty="0" smtClean="0">
                <a:solidFill>
                  <a:srgbClr val="00B050"/>
                </a:solidFill>
              </a:rPr>
              <a:t>Green</a:t>
            </a:r>
            <a:r>
              <a:rPr lang="en-US" sz="1400" dirty="0"/>
              <a:t> </a:t>
            </a:r>
            <a:r>
              <a:rPr lang="en-US" sz="1400" dirty="0" smtClean="0"/>
              <a:t>= high (within institution comparison); </a:t>
            </a:r>
            <a:r>
              <a:rPr lang="en-US" sz="1400" b="1" dirty="0" smtClean="0">
                <a:solidFill>
                  <a:srgbClr val="FFC000"/>
                </a:solidFill>
              </a:rPr>
              <a:t>Yellow</a:t>
            </a:r>
            <a:r>
              <a:rPr lang="en-US" sz="1400" dirty="0" smtClean="0"/>
              <a:t> = moderate/caution; </a:t>
            </a:r>
            <a:r>
              <a:rPr lang="en-US" sz="1400" b="1" dirty="0" smtClean="0">
                <a:solidFill>
                  <a:srgbClr val="FF0000"/>
                </a:solidFill>
              </a:rPr>
              <a:t>Red</a:t>
            </a:r>
            <a:r>
              <a:rPr lang="en-US" sz="1400" dirty="0" smtClean="0"/>
              <a:t> = low/needs attention. A red may also indicate lack of significant growth in this area between first-year and senior students.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213822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9144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Campus Environment:  Means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24000"/>
            <a:ext cx="4040188" cy="411162"/>
          </a:xfrm>
        </p:spPr>
        <p:txBody>
          <a:bodyPr/>
          <a:lstStyle/>
          <a:p>
            <a:r>
              <a:rPr lang="en-US" sz="2000" dirty="0" smtClean="0"/>
              <a:t>First-years</a:t>
            </a:r>
            <a:endParaRPr lang="en-US" sz="20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3"/>
          </p:nvPr>
        </p:nvSpPr>
        <p:spPr>
          <a:xfrm>
            <a:off x="4648200" y="1524000"/>
            <a:ext cx="4040188" cy="411162"/>
          </a:xfrm>
        </p:spPr>
        <p:txBody>
          <a:bodyPr/>
          <a:lstStyle/>
          <a:p>
            <a:r>
              <a:rPr lang="en-US" sz="2000" dirty="0" smtClean="0"/>
              <a:t>Seniors</a:t>
            </a:r>
            <a:endParaRPr lang="en-US" sz="2000" dirty="0"/>
          </a:p>
        </p:txBody>
      </p:sp>
      <p:graphicFrame>
        <p:nvGraphicFramePr>
          <p:cNvPr id="7" name="Content Placeholder 4"/>
          <p:cNvGraphicFramePr>
            <a:graphicFrameLocks noGrp="1"/>
          </p:cNvGraphicFramePr>
          <p:nvPr>
            <p:ph sz="quarter" idx="14"/>
            <p:extLst>
              <p:ext uri="{D42A27DB-BD31-4B8C-83A1-F6EECF244321}">
                <p14:modId xmlns:p14="http://schemas.microsoft.com/office/powerpoint/2010/main" val="1400987954"/>
              </p:ext>
            </p:extLst>
          </p:nvPr>
        </p:nvGraphicFramePr>
        <p:xfrm>
          <a:off x="0" y="2286000"/>
          <a:ext cx="4495800" cy="32715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447800"/>
                <a:gridCol w="1066800"/>
                <a:gridCol w="990600"/>
                <a:gridCol w="990600"/>
              </a:tblGrid>
              <a:tr h="1066800">
                <a:tc>
                  <a:txBody>
                    <a:bodyPr/>
                    <a:lstStyle/>
                    <a:p>
                      <a:r>
                        <a:rPr lang="en-US" dirty="0" smtClean="0"/>
                        <a:t>Engagement</a:t>
                      </a:r>
                      <a:r>
                        <a:rPr lang="en-US" baseline="0" dirty="0" smtClean="0"/>
                        <a:t> Indicators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Arts and Human.</a:t>
                      </a:r>
                      <a:r>
                        <a:rPr lang="en-US" baseline="0" dirty="0" smtClean="0"/>
                        <a:t> Division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Natural Science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Division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Social Sciences Division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  <a:tr h="1041400">
                <a:tc>
                  <a:txBody>
                    <a:bodyPr/>
                    <a:lstStyle/>
                    <a:p>
                      <a:r>
                        <a:rPr lang="en-US" dirty="0" smtClean="0"/>
                        <a:t>Quality</a:t>
                      </a:r>
                      <a:r>
                        <a:rPr lang="en-US" baseline="0" dirty="0" smtClean="0"/>
                        <a:t> of Interactions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rgbClr val="00B050"/>
                          </a:solidFill>
                        </a:rPr>
                        <a:t>49.8</a:t>
                      </a:r>
                      <a:endParaRPr lang="en-US" sz="28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rgbClr val="FF0000"/>
                          </a:solidFill>
                        </a:rPr>
                        <a:t>46.3</a:t>
                      </a:r>
                      <a:endParaRPr 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rgbClr val="FF0000"/>
                          </a:solidFill>
                        </a:rPr>
                        <a:t>46.8</a:t>
                      </a:r>
                      <a:endParaRPr 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1041400">
                <a:tc>
                  <a:txBody>
                    <a:bodyPr/>
                    <a:lstStyle/>
                    <a:p>
                      <a:r>
                        <a:rPr lang="en-US" dirty="0" smtClean="0"/>
                        <a:t>Supportive Environment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rgbClr val="00B050"/>
                          </a:solidFill>
                        </a:rPr>
                        <a:t>45.7</a:t>
                      </a:r>
                      <a:endParaRPr lang="en-US" sz="28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rgbClr val="FF0000"/>
                          </a:solidFill>
                        </a:rPr>
                        <a:t>39.4</a:t>
                      </a:r>
                      <a:endParaRPr 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rgbClr val="FF9900"/>
                          </a:solidFill>
                        </a:rPr>
                        <a:t>41.8</a:t>
                      </a:r>
                      <a:endParaRPr lang="en-US" sz="2800" b="1" dirty="0">
                        <a:solidFill>
                          <a:srgbClr val="FF99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0490794"/>
              </p:ext>
            </p:extLst>
          </p:nvPr>
        </p:nvGraphicFramePr>
        <p:xfrm>
          <a:off x="4572000" y="2286000"/>
          <a:ext cx="4495800" cy="32715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447800"/>
                <a:gridCol w="1066800"/>
                <a:gridCol w="990600"/>
                <a:gridCol w="990600"/>
              </a:tblGrid>
              <a:tr h="1066800">
                <a:tc>
                  <a:txBody>
                    <a:bodyPr/>
                    <a:lstStyle/>
                    <a:p>
                      <a:r>
                        <a:rPr lang="en-US" dirty="0" smtClean="0"/>
                        <a:t>Engagement</a:t>
                      </a:r>
                      <a:r>
                        <a:rPr lang="en-US" baseline="0" dirty="0" smtClean="0"/>
                        <a:t> Indicators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Arts and Human.</a:t>
                      </a:r>
                      <a:r>
                        <a:rPr lang="en-US" baseline="0" dirty="0" smtClean="0"/>
                        <a:t> Division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Natural Science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Division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Social Sciences Division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  <a:tr h="1041400">
                <a:tc>
                  <a:txBody>
                    <a:bodyPr/>
                    <a:lstStyle/>
                    <a:p>
                      <a:r>
                        <a:rPr lang="en-US" dirty="0" smtClean="0"/>
                        <a:t>Quality</a:t>
                      </a:r>
                      <a:r>
                        <a:rPr lang="en-US" baseline="0" dirty="0" smtClean="0"/>
                        <a:t> of Interactions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rgbClr val="FF9900"/>
                          </a:solidFill>
                        </a:rPr>
                        <a:t>45.1</a:t>
                      </a:r>
                      <a:endParaRPr lang="en-US" sz="2800" b="1" dirty="0">
                        <a:solidFill>
                          <a:srgbClr val="FF99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rgbClr val="00B050"/>
                          </a:solidFill>
                        </a:rPr>
                        <a:t>46.6</a:t>
                      </a:r>
                      <a:endParaRPr lang="en-US" sz="28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rgbClr val="00B050"/>
                          </a:solidFill>
                        </a:rPr>
                        <a:t>46.4</a:t>
                      </a:r>
                      <a:endParaRPr lang="en-US" sz="28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1041400">
                <a:tc>
                  <a:txBody>
                    <a:bodyPr/>
                    <a:lstStyle/>
                    <a:p>
                      <a:r>
                        <a:rPr lang="en-US" dirty="0" smtClean="0"/>
                        <a:t>Supportive Environment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rgbClr val="FF0000"/>
                          </a:solidFill>
                        </a:rPr>
                        <a:t>34.8</a:t>
                      </a:r>
                      <a:endParaRPr 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rgbClr val="00B050"/>
                          </a:solidFill>
                        </a:rPr>
                        <a:t>38.2</a:t>
                      </a:r>
                      <a:endParaRPr lang="en-US" sz="28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rgbClr val="00B050"/>
                          </a:solidFill>
                        </a:rPr>
                        <a:t>38.3</a:t>
                      </a:r>
                      <a:endParaRPr lang="en-US" sz="28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64592" y="5930890"/>
            <a:ext cx="8830056" cy="5232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KEY</a:t>
            </a:r>
            <a:r>
              <a:rPr lang="en-US" sz="1400" dirty="0" smtClean="0"/>
              <a:t>:  </a:t>
            </a:r>
            <a:r>
              <a:rPr lang="en-US" sz="1400" b="1" dirty="0" smtClean="0">
                <a:solidFill>
                  <a:srgbClr val="00B050"/>
                </a:solidFill>
              </a:rPr>
              <a:t>Green</a:t>
            </a:r>
            <a:r>
              <a:rPr lang="en-US" sz="1400" dirty="0"/>
              <a:t> </a:t>
            </a:r>
            <a:r>
              <a:rPr lang="en-US" sz="1400" dirty="0" smtClean="0"/>
              <a:t>= high (within institution comparison); </a:t>
            </a:r>
            <a:r>
              <a:rPr lang="en-US" sz="1400" b="1" dirty="0" smtClean="0">
                <a:solidFill>
                  <a:srgbClr val="FFC000"/>
                </a:solidFill>
              </a:rPr>
              <a:t>Yellow</a:t>
            </a:r>
            <a:r>
              <a:rPr lang="en-US" sz="1400" dirty="0" smtClean="0"/>
              <a:t> = moderate/caution; </a:t>
            </a:r>
            <a:r>
              <a:rPr lang="en-US" sz="1400" b="1" dirty="0" smtClean="0">
                <a:solidFill>
                  <a:srgbClr val="FF0000"/>
                </a:solidFill>
              </a:rPr>
              <a:t>Red</a:t>
            </a:r>
            <a:r>
              <a:rPr lang="en-US" sz="1400" dirty="0" smtClean="0"/>
              <a:t> = low/needs attention. A red may also indicate lack of significant growth in this area between first-year and senior students.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238589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acro">
  <a:themeElements>
    <a:clrScheme name="Macro">
      <a:dk1>
        <a:sysClr val="windowText" lastClr="000000"/>
      </a:dk1>
      <a:lt1>
        <a:sysClr val="window" lastClr="FFFFFF"/>
      </a:lt1>
      <a:dk2>
        <a:srgbClr val="3F3F4D"/>
      </a:dk2>
      <a:lt2>
        <a:srgbClr val="DDDDDD"/>
      </a:lt2>
      <a:accent1>
        <a:srgbClr val="A51009"/>
      </a:accent1>
      <a:accent2>
        <a:srgbClr val="DE7014"/>
      </a:accent2>
      <a:accent3>
        <a:srgbClr val="704836"/>
      </a:accent3>
      <a:accent4>
        <a:srgbClr val="F2B431"/>
      </a:accent4>
      <a:accent5>
        <a:srgbClr val="7F221D"/>
      </a:accent5>
      <a:accent6>
        <a:srgbClr val="CDAC77"/>
      </a:accent6>
      <a:hlink>
        <a:srgbClr val="F5B123"/>
      </a:hlink>
      <a:folHlink>
        <a:srgbClr val="E19B0B"/>
      </a:folHlink>
    </a:clrScheme>
    <a:fontScheme name="Macr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cr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300000"/>
              </a:schemeClr>
            </a:gs>
            <a:gs pos="100000">
              <a:schemeClr val="phClr">
                <a:tint val="80000"/>
                <a:satMod val="15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hade val="90000"/>
                <a:satMod val="300000"/>
              </a:schemeClr>
            </a:gs>
            <a:gs pos="100000">
              <a:schemeClr val="phClr">
                <a:satMod val="150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70000"/>
              </a:srgbClr>
            </a:outerShdw>
          </a:effectLst>
        </a:effectStyle>
        <a:effectStyle>
          <a:effectLst>
            <a:outerShdw blurRad="25400" dist="254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contourW="15875" prstMaterial="softmetal">
            <a:bevelT w="25400" h="19050" prst="angle"/>
            <a:contourClr>
              <a:schemeClr val="phClr">
                <a:shade val="30000"/>
              </a:schemeClr>
            </a:contourClr>
          </a:sp3d>
        </a:effectStyle>
        <a:effectStyle>
          <a:effectLst>
            <a:outerShdw blurRad="254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contourW="19050" prstMaterial="metal">
            <a:bevelT w="63500" h="31750" prst="angle"/>
            <a:contourClr>
              <a:schemeClr val="phClr">
                <a:shade val="25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7000"/>
                <a:shade val="93000"/>
                <a:satMod val="110000"/>
                <a:lumMod val="90000"/>
              </a:schemeClr>
            </a:gs>
            <a:gs pos="76000">
              <a:schemeClr val="phClr">
                <a:tint val="85000"/>
                <a:shade val="75000"/>
                <a:satMod val="120000"/>
              </a:schemeClr>
            </a:gs>
            <a:gs pos="100000">
              <a:schemeClr val="phClr">
                <a:tint val="86000"/>
                <a:shade val="50000"/>
                <a:satMod val="13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35000"/>
                <a:satMod val="146000"/>
                <a:lumMod val="101000"/>
              </a:schemeClr>
            </a:gs>
            <a:gs pos="26000">
              <a:schemeClr val="phClr">
                <a:tint val="96000"/>
                <a:shade val="96000"/>
                <a:satMod val="190000"/>
              </a:schemeClr>
            </a:gs>
            <a:gs pos="100000">
              <a:schemeClr val="phClr">
                <a:tint val="60000"/>
                <a:shade val="90000"/>
                <a:satMod val="22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TC101859866[[fn=Macro]]</Template>
  <TotalTime>194</TotalTime>
  <Words>476</Words>
  <Application>Microsoft Office PowerPoint</Application>
  <PresentationFormat>On-screen Show (4:3)</PresentationFormat>
  <Paragraphs>161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Macro</vt:lpstr>
      <vt:lpstr>National Survey of Student Engagement 2013</vt:lpstr>
      <vt:lpstr>Percentage of students by major-field group who participated in a high-impact practice</vt:lpstr>
      <vt:lpstr>Percentage of students by major-field group who participated in a high-impact practice</vt:lpstr>
      <vt:lpstr>Percentage of students who participated overall in high impact practices</vt:lpstr>
      <vt:lpstr>Academic Challenge:  Means</vt:lpstr>
      <vt:lpstr>Learning with Peers: Means</vt:lpstr>
      <vt:lpstr>Experiences with Faculty:  Means</vt:lpstr>
      <vt:lpstr>Campus Environment:  Means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National Survey of Student Engagement 2013</dc:title>
  <dc:creator>Owner</dc:creator>
  <cp:lastModifiedBy> </cp:lastModifiedBy>
  <cp:revision>34</cp:revision>
  <dcterms:created xsi:type="dcterms:W3CDTF">2014-04-08T18:54:17Z</dcterms:created>
  <dcterms:modified xsi:type="dcterms:W3CDTF">2014-04-28T13:16:31Z</dcterms:modified>
</cp:coreProperties>
</file>